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71" r:id="rId2"/>
    <p:sldId id="283" r:id="rId3"/>
    <p:sldId id="261" r:id="rId4"/>
    <p:sldId id="273" r:id="rId5"/>
    <p:sldId id="276" r:id="rId6"/>
    <p:sldId id="275" r:id="rId7"/>
    <p:sldId id="277" r:id="rId8"/>
    <p:sldId id="278" r:id="rId9"/>
    <p:sldId id="279" r:id="rId10"/>
    <p:sldId id="280" r:id="rId11"/>
    <p:sldId id="281" r:id="rId12"/>
    <p:sldId id="282" r:id="rId13"/>
    <p:sldId id="269" r:id="rId14"/>
  </p:sldIdLst>
  <p:sldSz cx="9144000" cy="6858000" type="screen4x3"/>
  <p:notesSz cx="9144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CD"/>
    <a:srgbClr val="FAB67E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1D0A56-BC78-4DEF-BF78-012A2D266326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0A154-2E27-4BDA-B8C4-E730ED389D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ED9B0-463C-477C-8900-DAECD157D53B}" type="datetimeFigureOut">
              <a:rPr lang="pt-BR" smtClean="0"/>
              <a:pPr/>
              <a:t>10/10/2022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chemeClr val="bg1"/>
                </a:solidFill>
              </a:rPr>
              <a:t>PREFEITURA DO MUNICÍPIO DE TANABI</a:t>
            </a:r>
            <a:endParaRPr lang="pt-BR" sz="3600" dirty="0">
              <a:solidFill>
                <a:schemeClr val="bg1"/>
              </a:solidFill>
            </a:endParaRPr>
          </a:p>
        </p:txBody>
      </p:sp>
      <p:pic>
        <p:nvPicPr>
          <p:cNvPr id="6" name="Espaço Reservado para Conteúdo 5" descr="Brasa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926" y="1357298"/>
            <a:ext cx="3643338" cy="3900383"/>
          </a:xfrm>
        </p:spPr>
      </p:pic>
      <p:sp>
        <p:nvSpPr>
          <p:cNvPr id="7" name="CaixaDeTexto 6"/>
          <p:cNvSpPr txBox="1"/>
          <p:nvPr/>
        </p:nvSpPr>
        <p:spPr>
          <a:xfrm>
            <a:off x="214282" y="5288340"/>
            <a:ext cx="88120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AUDIÊNCIA PÚBLICA 2022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METAS FISCAIS DO SEGUNDO QUADRIMESTRE</a:t>
            </a:r>
            <a:r>
              <a:rPr lang="pt-BR" sz="3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10/10/2022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3C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 LEGAL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 smtClean="0"/>
              <a:t>- § 4º do art. 9º da Lei Complementar nº 101, de 04 de maio de 2000 – Lei de Responsabilidade Fiscal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A Prefeitura do Município de Tanabi elabora o relatório de Cumprimento de Metas em cumprimento ao disposto no § 4º do art. 9º da Lei Complementar nº 101, de 4 de maio de 2000 – Lei de Responsabilidade Fiscal, que determina que o Poder Executivo demonstrará e avaliará o cumprimento das metas fiscais quadrimestrais, em audiência pública, até o final dos meses de maio, setembro e fevereiro.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GESTÃO ORÇAMENTÁRIA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714348" y="1643050"/>
          <a:ext cx="7858180" cy="3214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5519"/>
                <a:gridCol w="2681026"/>
                <a:gridCol w="1571635"/>
              </a:tblGrid>
              <a:tr h="642942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EXECUÇÃO ORÇAMENTÁRIA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Previsão</a:t>
                      </a:r>
                      <a:r>
                        <a:rPr lang="pt-BR" baseline="0" dirty="0" smtClean="0"/>
                        <a:t> Orçamentária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105.390.000,00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Previsão Acumulada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70.260.000,00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 Realizadas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79.844.545,42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Excesso</a:t>
                      </a:r>
                      <a:r>
                        <a:rPr lang="pt-BR" baseline="0" dirty="0" smtClean="0"/>
                        <a:t> de Arrecadação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9.584.545,42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13,64%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GESTÃO ORÇAMENTÁRIA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4" y="1643050"/>
          <a:ext cx="7929615" cy="34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9220"/>
                <a:gridCol w="1928826"/>
                <a:gridCol w="1071569"/>
              </a:tblGrid>
              <a:tr h="57150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CONSIDERANDO DESPESAS LIQUIDADAS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</a:t>
                      </a:r>
                      <a:r>
                        <a:rPr lang="pt-BR" baseline="0" dirty="0" smtClean="0"/>
                        <a:t> Realizadas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79.844.545,42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75,76%</a:t>
                      </a:r>
                      <a:endParaRPr lang="pt-BR" dirty="0"/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Liquidadas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60.891.987,64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76,26%</a:t>
                      </a:r>
                      <a:endParaRPr lang="pt-BR" dirty="0"/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Repasse de Duodécimos</a:t>
                      </a:r>
                      <a:r>
                        <a:rPr lang="pt-BR" baseline="0" dirty="0" smtClean="0"/>
                        <a:t> Câmara (c)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1.808.000,00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2,26%</a:t>
                      </a:r>
                      <a:endParaRPr lang="pt-BR" dirty="0"/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Devolução de Duodécimos (d)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Resultado da Execução Orçamentária (e)=(</a:t>
                      </a:r>
                      <a:r>
                        <a:rPr lang="pt-BR" dirty="0" err="1" smtClean="0"/>
                        <a:t>a-b</a:t>
                      </a:r>
                      <a:r>
                        <a:rPr lang="pt-BR" dirty="0" smtClean="0"/>
                        <a:t>-c+d)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17.144.557,78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21,47%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7929615" cy="421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32"/>
                <a:gridCol w="2143140"/>
                <a:gridCol w="1214443"/>
              </a:tblGrid>
              <a:tr h="526855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RECEITAS DE IMPOSTOS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Arrecadação</a:t>
                      </a:r>
                      <a:r>
                        <a:rPr lang="pt-BR" baseline="0" dirty="0" smtClean="0"/>
                        <a:t> Municipal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9.476.979,00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16,54%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Transferências</a:t>
                      </a:r>
                      <a:r>
                        <a:rPr lang="pt-BR" baseline="0" dirty="0" smtClean="0"/>
                        <a:t> da União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22.199.251,17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38,75%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Transferências do Estado (c)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25.618.451,22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44,71%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Sub-Total das Receitas (d)=(a+b+c)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57.294.681,39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Retenção ao FUNDEB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9.308.676,25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Receitas</a:t>
                      </a:r>
                      <a:r>
                        <a:rPr lang="pt-BR" b="1" baseline="0" dirty="0" smtClean="0">
                          <a:solidFill>
                            <a:schemeClr val="tx1"/>
                          </a:solidFill>
                        </a:rPr>
                        <a:t> Líquidas</a:t>
                      </a:r>
                      <a:endParaRPr lang="pt-B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47.986.005,14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Aplicação Mínima</a:t>
                      </a:r>
                      <a:r>
                        <a:rPr lang="pt-BR" baseline="0" dirty="0" smtClean="0"/>
                        <a:t> Constitucional (e)=(d*25%)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14.323.670,35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25,00%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7929615" cy="3143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1964"/>
                <a:gridCol w="2271729"/>
                <a:gridCol w="1585922"/>
              </a:tblGrid>
              <a:tr h="62865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DESPESAS</a:t>
                      </a:r>
                      <a:r>
                        <a:rPr lang="pt-BR" sz="2400" baseline="0" dirty="0" smtClean="0"/>
                        <a:t> PRÓPRIA EM EDUCAÇÃO</a:t>
                      </a:r>
                      <a:endParaRPr lang="pt-BR" sz="2400" dirty="0"/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Educação</a:t>
                      </a:r>
                      <a:r>
                        <a:rPr lang="pt-BR" baseline="0" dirty="0" smtClean="0"/>
                        <a:t> Infantil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1.349.371,54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2,36%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Educação Fundamental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2.328.856,14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4,06%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Retenção ao FUNDEB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9.308.676,25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16,25%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Total das Despesas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12.986.903,93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22,67%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428594" y="1214422"/>
          <a:ext cx="8501123" cy="4786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523"/>
                <a:gridCol w="3030835"/>
                <a:gridCol w="1182765"/>
              </a:tblGrid>
              <a:tr h="478635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APLICAÇÕES</a:t>
                      </a:r>
                      <a:r>
                        <a:rPr lang="pt-BR" sz="1800" baseline="0" dirty="0" smtClean="0"/>
                        <a:t> COM RECURSOS DO FUNDEB</a:t>
                      </a:r>
                      <a:endParaRPr lang="pt-BR" sz="1800" dirty="0" smtClean="0"/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478635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/>
                        <a:t>Receitas do FUNDEB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 de Transferências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11.295.113,92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98,88%</a:t>
                      </a:r>
                      <a:endParaRPr lang="pt-BR" dirty="0"/>
                    </a:p>
                  </a:txBody>
                  <a:tcPr anchor="ctr"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</a:t>
                      </a:r>
                      <a:r>
                        <a:rPr lang="pt-BR" baseline="0" dirty="0" smtClean="0"/>
                        <a:t> de Aplicações Financeiras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127.991,98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1,12%</a:t>
                      </a:r>
                      <a:endParaRPr lang="pt-BR" dirty="0"/>
                    </a:p>
                  </a:txBody>
                  <a:tcPr anchor="ctr"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Total das Receitas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11.423.105,90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478635">
                <a:tc gridSpan="3"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Aplicações Mínimas Obrigatórias</a:t>
                      </a:r>
                      <a:endParaRPr lang="pt-BR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Art. 25 §3</a:t>
                      </a:r>
                      <a:r>
                        <a:rPr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º </a:t>
                      </a:r>
                      <a:r>
                        <a:rPr lang="pt-B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Lei 14.113/2020 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/>
                        <a:t>10.280.795,31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90,00%</a:t>
                      </a:r>
                      <a:endParaRPr lang="pt-BR" b="1" dirty="0"/>
                    </a:p>
                  </a:txBody>
                  <a:tcPr anchor="ctr"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Execução 1º Quadrimestre ano seguinte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/>
                        <a:t>1.142.310,59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10,00%</a:t>
                      </a:r>
                      <a:endParaRPr lang="pt-BR" b="1" dirty="0"/>
                    </a:p>
                  </a:txBody>
                  <a:tcPr anchor="ctr"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Magistério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/>
                        <a:t>7.996.174,13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70,00%</a:t>
                      </a:r>
                      <a:endParaRPr lang="pt-BR" b="1" dirty="0"/>
                    </a:p>
                  </a:txBody>
                  <a:tcPr anchor="ctr"/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Outros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/>
                        <a:t>3.426.931,77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30,00%</a:t>
                      </a:r>
                      <a:endParaRPr lang="pt-BR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Retângulo 7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571472" y="1571612"/>
          <a:ext cx="8072493" cy="2602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1345"/>
                <a:gridCol w="2878019"/>
                <a:gridCol w="1123129"/>
              </a:tblGrid>
              <a:tr h="520477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APLICAÇÕES</a:t>
                      </a:r>
                      <a:r>
                        <a:rPr lang="pt-BR" sz="1800" baseline="0" dirty="0" smtClean="0"/>
                        <a:t> COM RECURSOS DO FUNDEB</a:t>
                      </a:r>
                      <a:endParaRPr lang="pt-BR" sz="1800" dirty="0" smtClean="0"/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520477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Despesas Totais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520477">
                <a:tc>
                  <a:txBody>
                    <a:bodyPr/>
                    <a:lstStyle/>
                    <a:p>
                      <a:r>
                        <a:rPr lang="pt-BR" dirty="0" smtClean="0"/>
                        <a:t>Magistério (70%)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7.161.270,84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62,69%</a:t>
                      </a:r>
                      <a:endParaRPr lang="pt-BR" dirty="0"/>
                    </a:p>
                  </a:txBody>
                  <a:tcPr anchor="ctr"/>
                </a:tc>
              </a:tr>
              <a:tr h="520477">
                <a:tc>
                  <a:txBody>
                    <a:bodyPr/>
                    <a:lstStyle/>
                    <a:p>
                      <a:r>
                        <a:rPr lang="pt-BR" dirty="0" smtClean="0"/>
                        <a:t>Outros (30%)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2.261.453,70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19,80%</a:t>
                      </a:r>
                      <a:endParaRPr lang="pt-BR" dirty="0"/>
                    </a:p>
                  </a:txBody>
                  <a:tcPr anchor="ctr"/>
                </a:tc>
              </a:tr>
              <a:tr h="520477">
                <a:tc>
                  <a:txBody>
                    <a:bodyPr/>
                    <a:lstStyle/>
                    <a:p>
                      <a:r>
                        <a:rPr lang="pt-BR" b="1" dirty="0" smtClean="0"/>
                        <a:t>Total das Despesas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9.422.724,54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82,49%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Retângulo 7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APLICAÇÃO DOS RECURSOS PRÓPRIOS EM SAÚDE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7929615" cy="421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914537"/>
                <a:gridCol w="1585922"/>
              </a:tblGrid>
              <a:tr h="526855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RECEITAS DE IMPOSTOS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Arrecadação</a:t>
                      </a:r>
                      <a:r>
                        <a:rPr lang="pt-BR" baseline="0" dirty="0" smtClean="0"/>
                        <a:t> Municipal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9.476.979,00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16,92%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Transferências</a:t>
                      </a:r>
                      <a:r>
                        <a:rPr lang="pt-BR" baseline="0" dirty="0" smtClean="0"/>
                        <a:t> da União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20.924.932,24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37,35%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Transferências do Estado (c)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25.618.451,22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45,73%</a:t>
                      </a:r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Sub-Total das Receitas (d)=(a+b+c)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56.020.362,46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Aplicação Mínima</a:t>
                      </a:r>
                      <a:r>
                        <a:rPr lang="pt-BR" baseline="0" dirty="0" smtClean="0"/>
                        <a:t> Constitucional (e)=(d*15%)</a:t>
                      </a:r>
                      <a:endParaRPr lang="pt-B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8.403.054,37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15,00%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APLICAÇÃO DOS RECURSOS PRÓPRIOS EM SAÚDE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42910" y="1571612"/>
          <a:ext cx="7929615" cy="251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1964"/>
                <a:gridCol w="2271729"/>
                <a:gridCol w="1585922"/>
              </a:tblGrid>
              <a:tr h="62865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DESPESAS</a:t>
                      </a:r>
                      <a:r>
                        <a:rPr lang="pt-BR" sz="2400" baseline="0" dirty="0" smtClean="0"/>
                        <a:t> COM RECURSOS PRÓPRIOS DA SAÚDE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 Empenhadas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15.256.414,83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27,23%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 Liquidadas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13.457.900,23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24,02%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Despesas Pagas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12.874.451,64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22,98%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DESPESAS DOS GASTOS COM PESSOAL</a:t>
            </a:r>
            <a:endParaRPr lang="pt-BR" dirty="0">
              <a:solidFill>
                <a:schemeClr val="bg1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357158" y="1571612"/>
          <a:ext cx="8472519" cy="3780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312"/>
                <a:gridCol w="1544480"/>
                <a:gridCol w="1582719"/>
                <a:gridCol w="1694504"/>
                <a:gridCol w="1694504"/>
              </a:tblGrid>
              <a:tr h="500066">
                <a:tc gridSpan="5">
                  <a:txBody>
                    <a:bodyPr/>
                    <a:lstStyle/>
                    <a:p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COM PESSOAL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PERÍODO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AGO 2021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DEZ 2021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ABR 2022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AGO 2022</a:t>
                      </a:r>
                      <a:endParaRPr lang="pt-BR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RCL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90.701.362,44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93.106.514,79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100.495.574,86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109.877.430,62</a:t>
                      </a:r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Limite</a:t>
                      </a:r>
                      <a:r>
                        <a:rPr lang="pt-BR" baseline="0" dirty="0" smtClean="0"/>
                        <a:t> Máximo (54%)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48.978.735,72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50.277.517,99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54.267.610,42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59.333.812,53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Limite Prudencial (51,30%)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46.529.798,93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47.763.642,09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51.554.229,90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56.367.121,91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Gastos</a:t>
                      </a:r>
                      <a:r>
                        <a:rPr lang="pt-BR" baseline="0" dirty="0" smtClean="0"/>
                        <a:t> Pessoal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40.872.013,09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40.175.833,09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41.770.554,77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44.155.071,18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Índice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smtClean="0"/>
                        <a:t>dos Gastos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45,06%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43,15%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41,56%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40,19%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Imagem 4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Fonte: SCPI – Sistema de Contabilidade Pública Integrado</a:t>
            </a:r>
            <a:endParaRPr lang="pt-BR" sz="1400" dirty="0">
              <a:solidFill>
                <a:schemeClr val="bg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REPASSE AO TERCEIRO SETOR</a:t>
            </a:r>
            <a:endParaRPr lang="pt-BR" dirty="0"/>
          </a:p>
        </p:txBody>
      </p:sp>
      <p:pic>
        <p:nvPicPr>
          <p:cNvPr id="5" name="Imagem 4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graphicFrame>
        <p:nvGraphicFramePr>
          <p:cNvPr id="8" name="Espaço Reservado para Conteúdo 7"/>
          <p:cNvGraphicFramePr>
            <a:graphicFrameLocks noGrp="1"/>
          </p:cNvGraphicFramePr>
          <p:nvPr>
            <p:ph idx="1"/>
          </p:nvPr>
        </p:nvGraphicFramePr>
        <p:xfrm>
          <a:off x="642910" y="1643050"/>
          <a:ext cx="782957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08863"/>
                <a:gridCol w="2720713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pt-BR" dirty="0" smtClean="0"/>
                        <a:t>ENTIDADES DO TERCEIRO SETOR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r>
                        <a:rPr lang="pt-BR" baseline="0" dirty="0" smtClean="0"/>
                        <a:t> empenhado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5.412.359,92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Liquidado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3.733.625,02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Pago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3.382.691,88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642910" y="3500438"/>
          <a:ext cx="778674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2098"/>
                <a:gridCol w="2714644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ENTIDADE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PAGO 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Santa Casa São Vicente de Paulo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1.931.140,00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APAE – </a:t>
                      </a:r>
                      <a:r>
                        <a:rPr lang="pt-BR" dirty="0" err="1" smtClean="0"/>
                        <a:t>Ass.</a:t>
                      </a:r>
                      <a:r>
                        <a:rPr lang="pt-BR" dirty="0" smtClean="0"/>
                        <a:t>de Pais e Amigos dos Excepcionais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312.981,60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Lar São Vicente</a:t>
                      </a:r>
                      <a:r>
                        <a:rPr lang="pt-BR" baseline="0" dirty="0" smtClean="0"/>
                        <a:t> de Paulo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205.845,24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Associação Espírita</a:t>
                      </a:r>
                      <a:r>
                        <a:rPr lang="pt-BR" baseline="0" dirty="0" smtClean="0"/>
                        <a:t> Joana D’</a:t>
                      </a:r>
                      <a:r>
                        <a:rPr lang="pt-BR" baseline="0" dirty="0" err="1" smtClean="0"/>
                        <a:t>arc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201.863,75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Lar das Crianças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180.543,36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tângulo 6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658678" y="6429396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143644"/>
            <a:ext cx="571504" cy="6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 PELA ATENÇÃO !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57203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pt-BR" sz="2400" dirty="0" smtClean="0"/>
              <a:t>INFORMAÇÕES</a:t>
            </a:r>
          </a:p>
          <a:p>
            <a:pPr algn="ctr">
              <a:buNone/>
            </a:pPr>
            <a:r>
              <a:rPr lang="pt-BR" sz="2400" dirty="0" smtClean="0"/>
              <a:t>Setor de Contadoria Municipal</a:t>
            </a:r>
          </a:p>
          <a:p>
            <a:pPr algn="ctr">
              <a:buNone/>
            </a:pPr>
            <a:r>
              <a:rPr lang="pt-BR" sz="1400" dirty="0" smtClean="0"/>
              <a:t>Benedito Vieira de Souza</a:t>
            </a:r>
          </a:p>
          <a:p>
            <a:pPr algn="ctr">
              <a:buNone/>
            </a:pPr>
            <a:r>
              <a:rPr lang="pt-BR" sz="1400" dirty="0" smtClean="0"/>
              <a:t>José Eugênio </a:t>
            </a:r>
            <a:r>
              <a:rPr lang="pt-BR" sz="1400" dirty="0" err="1" smtClean="0"/>
              <a:t>Roveda</a:t>
            </a:r>
            <a:endParaRPr lang="pt-BR" sz="1400" dirty="0" smtClean="0"/>
          </a:p>
          <a:p>
            <a:pPr algn="ctr">
              <a:buNone/>
            </a:pPr>
            <a:endParaRPr lang="pt-BR" sz="1600" dirty="0" smtClean="0"/>
          </a:p>
          <a:p>
            <a:pPr algn="ctr">
              <a:buNone/>
            </a:pPr>
            <a:r>
              <a:rPr lang="pt-BR" sz="2400" dirty="0" smtClean="0"/>
              <a:t>Controle Interno</a:t>
            </a:r>
          </a:p>
          <a:p>
            <a:pPr algn="ctr">
              <a:buNone/>
            </a:pPr>
            <a:r>
              <a:rPr lang="pt-BR" sz="1400" dirty="0" err="1" smtClean="0"/>
              <a:t>Nideval</a:t>
            </a:r>
            <a:r>
              <a:rPr lang="pt-BR" sz="1400" dirty="0" smtClean="0"/>
              <a:t> César </a:t>
            </a:r>
            <a:r>
              <a:rPr lang="pt-BR" sz="1400" dirty="0" err="1" smtClean="0"/>
              <a:t>Roveran</a:t>
            </a:r>
            <a:endParaRPr lang="pt-BR" sz="1400" dirty="0" smtClean="0"/>
          </a:p>
          <a:p>
            <a:pPr algn="ctr">
              <a:buNone/>
            </a:pPr>
            <a:endParaRPr lang="pt-BR" sz="1400" dirty="0" smtClean="0"/>
          </a:p>
          <a:p>
            <a:pPr algn="ctr">
              <a:buNone/>
            </a:pPr>
            <a:r>
              <a:rPr lang="pt-BR" sz="2400" dirty="0" smtClean="0"/>
              <a:t>Prefeitura do Município de Tanabi</a:t>
            </a:r>
          </a:p>
          <a:p>
            <a:pPr algn="ctr">
              <a:buNone/>
            </a:pPr>
            <a:r>
              <a:rPr lang="pt-BR" sz="1400" dirty="0" smtClean="0"/>
              <a:t>Alexandre Silveira </a:t>
            </a:r>
            <a:r>
              <a:rPr lang="pt-BR" sz="1400" dirty="0" err="1" smtClean="0"/>
              <a:t>Bertolini</a:t>
            </a:r>
            <a:endParaRPr lang="pt-BR" sz="1400" dirty="0" smtClean="0"/>
          </a:p>
          <a:p>
            <a:pPr algn="ctr">
              <a:buNone/>
            </a:pPr>
            <a:r>
              <a:rPr lang="pt-BR" sz="1400" dirty="0" smtClean="0"/>
              <a:t>Prefeito Municipal Interino</a:t>
            </a:r>
          </a:p>
          <a:p>
            <a:pPr algn="ctr">
              <a:buNone/>
            </a:pPr>
            <a:r>
              <a:rPr lang="pt-BR" sz="2400" dirty="0" smtClean="0"/>
              <a:t>Porta da Transparência</a:t>
            </a:r>
          </a:p>
          <a:p>
            <a:pPr algn="ctr">
              <a:buNone/>
            </a:pPr>
            <a:r>
              <a:rPr lang="pt-BR" sz="2400" dirty="0" err="1" smtClean="0"/>
              <a:t>tanabi</a:t>
            </a:r>
            <a:r>
              <a:rPr lang="pt-BR" sz="2400" dirty="0" smtClean="0"/>
              <a:t>.</a:t>
            </a:r>
            <a:r>
              <a:rPr lang="pt-BR" sz="2400" dirty="0" err="1" smtClean="0"/>
              <a:t>sp</a:t>
            </a:r>
            <a:r>
              <a:rPr lang="pt-BR" sz="2400" dirty="0" smtClean="0"/>
              <a:t>.</a:t>
            </a:r>
            <a:r>
              <a:rPr lang="pt-BR" sz="2400" dirty="0" err="1" smtClean="0"/>
              <a:t>gov.br</a:t>
            </a:r>
            <a:endParaRPr lang="pt-BR" sz="2400" dirty="0" smtClean="0"/>
          </a:p>
        </p:txBody>
      </p:sp>
      <p:pic>
        <p:nvPicPr>
          <p:cNvPr id="4" name="Imagem 3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978</TotalTime>
  <Words>764</Words>
  <Application>Microsoft Office PowerPoint</Application>
  <PresentationFormat>Apresentação na tela (4:3)</PresentationFormat>
  <Paragraphs>216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PREFEITURA DO MUNICÍPIO DE TANABI</vt:lpstr>
      <vt:lpstr>BASE LEGAL</vt:lpstr>
      <vt:lpstr>GESTÃO ORÇAMENTÁRIA</vt:lpstr>
      <vt:lpstr>GESTÃO ORÇAMENTÁRIA</vt:lpstr>
      <vt:lpstr>RECURSOS APLICADOS EM EDUCAÇÃO</vt:lpstr>
      <vt:lpstr>RECURSOS APLICADOS EM EDUCAÇÃO</vt:lpstr>
      <vt:lpstr>RECURSOS APLICADOS EM EDUCAÇÃO</vt:lpstr>
      <vt:lpstr>RECURSOS APLICADOS EM EDUCAÇÃO</vt:lpstr>
      <vt:lpstr>APLICAÇÃO DOS RECURSOS PRÓPRIOS EM SAÚDE</vt:lpstr>
      <vt:lpstr>APLICAÇÃO DOS RECURSOS PRÓPRIOS EM SAÚDE</vt:lpstr>
      <vt:lpstr>DESPESAS DOS GASTOS COM PESSOAL</vt:lpstr>
      <vt:lpstr>REPASSE AO TERCEIRO SETOR</vt:lpstr>
      <vt:lpstr>OBRIGADO PELA ATENÇÃO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INSTRUMENTO DE PLANEJAMENTO</dc:title>
  <dc:creator>NCR</dc:creator>
  <cp:lastModifiedBy>PM-Info</cp:lastModifiedBy>
  <cp:revision>108</cp:revision>
  <dcterms:created xsi:type="dcterms:W3CDTF">2022-04-26T00:38:31Z</dcterms:created>
  <dcterms:modified xsi:type="dcterms:W3CDTF">2022-10-10T13:32:54Z</dcterms:modified>
</cp:coreProperties>
</file>