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71" r:id="rId2"/>
    <p:sldId id="283" r:id="rId3"/>
    <p:sldId id="261" r:id="rId4"/>
    <p:sldId id="273" r:id="rId5"/>
    <p:sldId id="276" r:id="rId6"/>
    <p:sldId id="275" r:id="rId7"/>
    <p:sldId id="279" r:id="rId8"/>
    <p:sldId id="280" r:id="rId9"/>
    <p:sldId id="281" r:id="rId10"/>
    <p:sldId id="282" r:id="rId11"/>
    <p:sldId id="269" r:id="rId12"/>
  </p:sldIdLst>
  <p:sldSz cx="9144000" cy="6858000" type="screen4x3"/>
  <p:notesSz cx="10234613" cy="710406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B67E"/>
    <a:srgbClr val="FFF3CD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5797246" y="0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341D0A56-BC78-4DEF-BF78-012A2D266326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6747627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5797246" y="6747627"/>
            <a:ext cx="4434999" cy="355203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4290A154-2E27-4BDA-B8C4-E730ED389DEF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ED9B0-463C-477C-8900-DAECD157D53B}" type="datetimeFigureOut">
              <a:rPr lang="pt-BR" smtClean="0"/>
              <a:pPr/>
              <a:t>23/05/2023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4BA6C-0445-4858-9A39-DEBFD9A13DB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chemeClr val="bg1"/>
                </a:solidFill>
              </a:rPr>
              <a:t>PREFEITURA DO MUNICÍPIO DE TANABI</a:t>
            </a:r>
            <a:endParaRPr lang="pt-BR" sz="3600" dirty="0">
              <a:solidFill>
                <a:schemeClr val="bg1"/>
              </a:solidFill>
            </a:endParaRPr>
          </a:p>
        </p:txBody>
      </p:sp>
      <p:pic>
        <p:nvPicPr>
          <p:cNvPr id="6" name="Espaço Reservado para Conteúdo 5" descr="Brasao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28926" y="1357298"/>
            <a:ext cx="3643338" cy="3900383"/>
          </a:xfrm>
        </p:spPr>
      </p:pic>
      <p:sp>
        <p:nvSpPr>
          <p:cNvPr id="7" name="CaixaDeTexto 6"/>
          <p:cNvSpPr txBox="1"/>
          <p:nvPr/>
        </p:nvSpPr>
        <p:spPr>
          <a:xfrm>
            <a:off x="214282" y="5288340"/>
            <a:ext cx="879856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AUDIÊNCIA PÚBLICA 2023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METAS FISCAIS DO PRIMEIRO QUADRIMESTRE</a:t>
            </a:r>
            <a:b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22/05/2023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BASE LEGAL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BR" dirty="0" smtClean="0"/>
              <a:t>- § 4º do art. 9º da Lei Complementar nº 101, de 04 de maio de 2000 – Lei de Responsabilidade Fiscal</a:t>
            </a:r>
          </a:p>
          <a:p>
            <a:endParaRPr lang="pt-BR" dirty="0" smtClean="0"/>
          </a:p>
          <a:p>
            <a:pPr algn="just"/>
            <a:r>
              <a:rPr lang="pt-BR" dirty="0" smtClean="0"/>
              <a:t>A Prefeitura do Município de Tanabi elabora o relatório de Cumprimento de Metas em cumprimento ao disposto no § 4º do art. 9º da Lei Complementar nº 101, de 4 de maio de 2000 – Lei de Responsabilidade Fiscal, que determina que o Poder Executivo demonstrará e avaliará o cumprimento das metas fiscais quadrimestrais, em audiência pública, até o final dos meses de maio, setembro e fevereiro.</a:t>
            </a:r>
            <a:endParaRPr lang="pt-B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B6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GESTÃO ORÇAMENTÁRIA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714348" y="1643050"/>
          <a:ext cx="7858180" cy="3214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5519"/>
                <a:gridCol w="2681026"/>
                <a:gridCol w="1571635"/>
              </a:tblGrid>
              <a:tr h="642942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RECEITAS REALIZADAS</a:t>
                      </a:r>
                      <a:endParaRPr lang="pt-BR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pt-BR" dirty="0" smtClean="0"/>
                        <a:t>Previsão</a:t>
                      </a:r>
                      <a:r>
                        <a:rPr lang="pt-BR" baseline="0" dirty="0" smtClean="0"/>
                        <a:t> </a:t>
                      </a:r>
                      <a:r>
                        <a:rPr lang="pt-BR" baseline="0" dirty="0" smtClean="0"/>
                        <a:t>Orçamentária (a)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129.530.000,00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pt-BR" dirty="0" smtClean="0"/>
                        <a:t>Previsão </a:t>
                      </a:r>
                      <a:r>
                        <a:rPr lang="pt-BR" dirty="0" smtClean="0"/>
                        <a:t>Acumulada (b</a:t>
                      </a:r>
                      <a:r>
                        <a:rPr lang="pt-BR" baseline="0" dirty="0" smtClean="0"/>
                        <a:t> = a/3)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43.176.666,67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pt-BR" dirty="0" smtClean="0"/>
                        <a:t>Receitas </a:t>
                      </a:r>
                      <a:r>
                        <a:rPr lang="pt-BR" dirty="0" smtClean="0"/>
                        <a:t>Realizadas (c)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41.149.575,39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pt-BR" dirty="0" smtClean="0"/>
                        <a:t>Resultado Orçamentário (d = c-b)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-2.027.091,28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-4,69%</a:t>
                      </a:r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4133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 smtClean="0"/>
              <a:t>Fonte: SCPI – Sistema de Contabilidade Pública Integrado</a:t>
            </a:r>
            <a:endParaRPr lang="pt-BR" sz="1400" b="1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B6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GESTÃO ORÇAMENTÁRIA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571472" y="1714488"/>
          <a:ext cx="7858179" cy="3482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0226"/>
                <a:gridCol w="2210113"/>
                <a:gridCol w="1227840"/>
              </a:tblGrid>
              <a:tr h="696521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BALANÇO</a:t>
                      </a:r>
                      <a:r>
                        <a:rPr lang="pt-BR" sz="2400" baseline="0" dirty="0" smtClean="0"/>
                        <a:t> ORÇAMENTÁRIO</a:t>
                      </a:r>
                      <a:endParaRPr lang="pt-BR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696521">
                <a:tc>
                  <a:txBody>
                    <a:bodyPr/>
                    <a:lstStyle/>
                    <a:p>
                      <a:r>
                        <a:rPr lang="pt-BR" dirty="0" smtClean="0"/>
                        <a:t>Receitas</a:t>
                      </a:r>
                      <a:r>
                        <a:rPr lang="pt-BR" baseline="0" dirty="0" smtClean="0"/>
                        <a:t> </a:t>
                      </a:r>
                      <a:r>
                        <a:rPr lang="pt-BR" baseline="0" dirty="0" smtClean="0"/>
                        <a:t>Realizadas (a)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41.149.575,39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696521">
                <a:tc>
                  <a:txBody>
                    <a:bodyPr/>
                    <a:lstStyle/>
                    <a:p>
                      <a:r>
                        <a:rPr lang="pt-BR" dirty="0" smtClean="0"/>
                        <a:t>Despesas</a:t>
                      </a:r>
                      <a:r>
                        <a:rPr lang="pt-BR" baseline="0" dirty="0" smtClean="0"/>
                        <a:t> </a:t>
                      </a:r>
                      <a:r>
                        <a:rPr lang="pt-BR" baseline="0" dirty="0" smtClean="0"/>
                        <a:t>Empenhadas (b)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55.981.166,40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6965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Despesas</a:t>
                      </a:r>
                      <a:r>
                        <a:rPr lang="pt-BR" baseline="0" dirty="0" smtClean="0"/>
                        <a:t> </a:t>
                      </a:r>
                      <a:r>
                        <a:rPr lang="pt-BR" baseline="0" dirty="0" smtClean="0"/>
                        <a:t>Liquidadas (c)</a:t>
                      </a:r>
                      <a:endParaRPr lang="pt-B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32.413.069,11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6965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 smtClean="0"/>
                        <a:t>Resultado da Execução </a:t>
                      </a:r>
                      <a:r>
                        <a:rPr lang="pt-BR" sz="1600" dirty="0" smtClean="0"/>
                        <a:t>Orçamentária (d = a-c)</a:t>
                      </a:r>
                      <a:endParaRPr lang="pt-B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8.736.506,28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7,88%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RECURSOS APLICADOS EM EDUCAÇÃO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714348" y="1285860"/>
          <a:ext cx="7929615" cy="4643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32"/>
                <a:gridCol w="2143140"/>
                <a:gridCol w="1214443"/>
              </a:tblGrid>
              <a:tr h="515941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RECEITAS DE IMPOSTOS</a:t>
                      </a:r>
                      <a:endParaRPr lang="pt-BR" sz="2400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515941">
                <a:tc>
                  <a:txBody>
                    <a:bodyPr/>
                    <a:lstStyle/>
                    <a:p>
                      <a:r>
                        <a:rPr lang="pt-BR" dirty="0" smtClean="0"/>
                        <a:t>Arrecadação</a:t>
                      </a:r>
                      <a:r>
                        <a:rPr lang="pt-BR" baseline="0" dirty="0" smtClean="0"/>
                        <a:t> Municipal (a)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5.171.031,35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15941">
                <a:tc>
                  <a:txBody>
                    <a:bodyPr/>
                    <a:lstStyle/>
                    <a:p>
                      <a:r>
                        <a:rPr lang="pt-BR" dirty="0" smtClean="0"/>
                        <a:t>Transferências</a:t>
                      </a:r>
                      <a:r>
                        <a:rPr lang="pt-BR" baseline="0" dirty="0" smtClean="0"/>
                        <a:t> Constitucionais (b)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26.283.921,46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159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Sub-Total das Receitas </a:t>
                      </a:r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(c = a+b)</a:t>
                      </a:r>
                      <a:endParaRPr lang="pt-BR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31.454.952,81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Aplicação mínima</a:t>
                      </a:r>
                      <a:r>
                        <a:rPr lang="pt-BR" baseline="0" dirty="0" smtClean="0"/>
                        <a:t> de 25% conforme art. 212</a:t>
                      </a:r>
                      <a:endParaRPr lang="pt-B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7.863.738,20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15941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1" dirty="0" smtClean="0">
                          <a:solidFill>
                            <a:schemeClr val="bg1"/>
                          </a:solidFill>
                        </a:rPr>
                        <a:t>FUNDEB</a:t>
                      </a: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159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Transferências</a:t>
                      </a:r>
                      <a:r>
                        <a:rPr lang="pt-BR" baseline="0" dirty="0" smtClean="0"/>
                        <a:t> do Exercício</a:t>
                      </a:r>
                      <a:endParaRPr lang="pt-B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5.915.629,26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159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Aplicação Financeiras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69.458,60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159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Total do FUNDEB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5.985.087,86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RECURSOS APLICADOS EM EDUCAÇÃO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571472" y="1428736"/>
          <a:ext cx="8172979" cy="4500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15328"/>
                <a:gridCol w="2271729"/>
                <a:gridCol w="1585922"/>
              </a:tblGrid>
              <a:tr h="562574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RECURSOS PRÓPRIOS – ED.BÁSICA</a:t>
                      </a:r>
                      <a:endParaRPr lang="pt-BR" sz="2400" dirty="0"/>
                    </a:p>
                  </a:txBody>
                  <a:tcPr anchor="ctr"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562574">
                <a:tc>
                  <a:txBody>
                    <a:bodyPr/>
                    <a:lstStyle/>
                    <a:p>
                      <a:r>
                        <a:rPr lang="pt-BR" dirty="0" smtClean="0"/>
                        <a:t>Empenhado</a:t>
                      </a:r>
                      <a:endParaRPr lang="pt-BR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9.808.175,10</a:t>
                      </a:r>
                      <a:endParaRPr lang="pt-BR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31,18%</a:t>
                      </a:r>
                      <a:endParaRPr lang="pt-BR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62574">
                <a:tc>
                  <a:txBody>
                    <a:bodyPr/>
                    <a:lstStyle/>
                    <a:p>
                      <a:r>
                        <a:rPr lang="pt-BR" dirty="0" smtClean="0"/>
                        <a:t>Liquidado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7.356.154,82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23,38%</a:t>
                      </a:r>
                      <a:endParaRPr lang="pt-BR" dirty="0"/>
                    </a:p>
                  </a:txBody>
                  <a:tcPr anchor="ctr"/>
                </a:tc>
              </a:tr>
              <a:tr h="562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Pago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6.832.090,30</a:t>
                      </a:r>
                      <a:endParaRPr lang="pt-BR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21,73%</a:t>
                      </a:r>
                      <a:endParaRPr lang="pt-BR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62574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b="1" dirty="0" smtClean="0">
                          <a:solidFill>
                            <a:schemeClr val="bg1"/>
                          </a:solidFill>
                        </a:rPr>
                        <a:t>FUNDEB</a:t>
                      </a:r>
                      <a:endParaRPr lang="pt-BR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62574">
                <a:tc>
                  <a:txBody>
                    <a:bodyPr/>
                    <a:lstStyle/>
                    <a:p>
                      <a:r>
                        <a:rPr lang="pt-BR" dirty="0" smtClean="0"/>
                        <a:t>Magistério</a:t>
                      </a:r>
                      <a:endParaRPr lang="pt-BR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4.341.800,70</a:t>
                      </a:r>
                      <a:endParaRPr lang="pt-BR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72,54%</a:t>
                      </a:r>
                      <a:endParaRPr lang="pt-BR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62574">
                <a:tc>
                  <a:txBody>
                    <a:bodyPr/>
                    <a:lstStyle/>
                    <a:p>
                      <a:r>
                        <a:rPr lang="pt-BR" dirty="0" smtClean="0"/>
                        <a:t>Outras</a:t>
                      </a:r>
                      <a:endParaRPr lang="pt-BR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1.880.929,33</a:t>
                      </a:r>
                      <a:endParaRPr lang="pt-BR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31,43%</a:t>
                      </a:r>
                      <a:endParaRPr lang="pt-BR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5625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Total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6.222.730,03</a:t>
                      </a:r>
                      <a:endParaRPr lang="pt-BR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103,97%</a:t>
                      </a:r>
                      <a:endParaRPr lang="pt-BR" dirty="0"/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APLICAÇÃO DOS RECURSOS PRÓPRIOS EM SAÚDE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571472" y="1428736"/>
          <a:ext cx="7929615" cy="421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914537"/>
                <a:gridCol w="1585922"/>
              </a:tblGrid>
              <a:tr h="526855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RECEITAS DE IMPOSTOS</a:t>
                      </a:r>
                      <a:endParaRPr lang="pt-BR" sz="2400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526855">
                <a:tc>
                  <a:txBody>
                    <a:bodyPr/>
                    <a:lstStyle/>
                    <a:p>
                      <a:r>
                        <a:rPr lang="pt-BR" dirty="0" smtClean="0"/>
                        <a:t>Arrecadação</a:t>
                      </a:r>
                      <a:r>
                        <a:rPr lang="pt-BR" baseline="0" dirty="0" smtClean="0"/>
                        <a:t> Municipal (a)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5.171.031,35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r>
                        <a:rPr lang="pt-BR" dirty="0" smtClean="0"/>
                        <a:t>Transferências</a:t>
                      </a:r>
                      <a:r>
                        <a:rPr lang="pt-BR" baseline="0" dirty="0" smtClean="0"/>
                        <a:t> da União (b)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11.601.674,80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Transferências do Estado (c)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14.682.246,66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Sub-Total das Receitas (d)=(a+b+c)</a:t>
                      </a: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31.454.952,81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26855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Aplicação Mínima</a:t>
                      </a:r>
                      <a:r>
                        <a:rPr lang="pt-BR" baseline="0" dirty="0" smtClean="0"/>
                        <a:t> Constitucional (e)=(d*15%)</a:t>
                      </a:r>
                      <a:endParaRPr lang="pt-BR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4.718.242,92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b="1" dirty="0" smtClean="0">
                          <a:solidFill>
                            <a:schemeClr val="tx1"/>
                          </a:solidFill>
                        </a:rPr>
                        <a:t>15,00%</a:t>
                      </a:r>
                      <a:endParaRPr lang="pt-BR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5268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APLICAÇÃO DOS RECURSOS PRÓPRIOS EM SAÚDE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642910" y="1571612"/>
          <a:ext cx="7929615" cy="2514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1964"/>
                <a:gridCol w="2271729"/>
                <a:gridCol w="1585922"/>
              </a:tblGrid>
              <a:tr h="628654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DESPESAS</a:t>
                      </a:r>
                      <a:r>
                        <a:rPr lang="pt-BR" sz="2400" baseline="0" dirty="0" smtClean="0"/>
                        <a:t> COM RECURSOS PRÓPRIOS DA SAÚDE</a:t>
                      </a:r>
                      <a:endParaRPr lang="pt-BR" sz="2400" dirty="0"/>
                    </a:p>
                  </a:txBody>
                  <a:tcP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/>
                </a:tc>
              </a:tr>
              <a:tr h="628654">
                <a:tc>
                  <a:txBody>
                    <a:bodyPr/>
                    <a:lstStyle/>
                    <a:p>
                      <a:r>
                        <a:rPr lang="pt-BR" dirty="0" smtClean="0"/>
                        <a:t>Despesas Empenhadas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12.528.426,56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39,83%</a:t>
                      </a:r>
                      <a:endParaRPr lang="pt-BR" dirty="0"/>
                    </a:p>
                  </a:txBody>
                  <a:tcPr anchor="ctr"/>
                </a:tc>
              </a:tr>
              <a:tr h="628654">
                <a:tc>
                  <a:txBody>
                    <a:bodyPr/>
                    <a:lstStyle/>
                    <a:p>
                      <a:r>
                        <a:rPr lang="pt-BR" dirty="0" smtClean="0"/>
                        <a:t>Despesas Liquidadas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8.291.869,81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26,36%</a:t>
                      </a:r>
                      <a:endParaRPr lang="pt-BR" dirty="0"/>
                    </a:p>
                  </a:txBody>
                  <a:tcPr anchor="ctr"/>
                </a:tc>
              </a:tr>
              <a:tr h="6286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Despesas Pagas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7.780.934,19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24,74%</a:t>
                      </a:r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Imagem 5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DESPESAS DOS GASTOS COM PESSOAL</a:t>
            </a:r>
            <a:endParaRPr lang="pt-BR" dirty="0">
              <a:solidFill>
                <a:schemeClr val="bg1"/>
              </a:solidFill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357158" y="1571612"/>
          <a:ext cx="8472519" cy="3500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6346"/>
                <a:gridCol w="1991669"/>
                <a:gridCol w="1694504"/>
              </a:tblGrid>
              <a:tr h="500066">
                <a:tc gridSpan="3"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DESPESAS</a:t>
                      </a:r>
                      <a:r>
                        <a:rPr lang="pt-BR" sz="2400" baseline="0" dirty="0" smtClean="0"/>
                        <a:t> COM PESSOAL</a:t>
                      </a:r>
                      <a:endParaRPr lang="pt-BR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PERÍODO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DEZ 2022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ABR 2023</a:t>
                      </a:r>
                      <a:endParaRPr lang="pt-BR" dirty="0"/>
                    </a:p>
                  </a:txBody>
                  <a:tcPr anchor="ctr"/>
                </a:tc>
              </a:tr>
              <a:tr h="5000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Receita</a:t>
                      </a:r>
                      <a:r>
                        <a:rPr lang="pt-BR" sz="1800" baseline="0" dirty="0" smtClean="0"/>
                        <a:t> </a:t>
                      </a:r>
                      <a:r>
                        <a:rPr lang="pt-BR" sz="1800" dirty="0" smtClean="0"/>
                        <a:t>Corrente Líquida (RCL)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 smtClean="0"/>
                        <a:t>116.504.197,73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dirty="0" smtClean="0"/>
                        <a:t>120.570.731,02</a:t>
                      </a:r>
                    </a:p>
                  </a:txBody>
                  <a:tcPr anchor="ctr"/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pt-BR" dirty="0" smtClean="0"/>
                        <a:t>Limite</a:t>
                      </a:r>
                      <a:r>
                        <a:rPr lang="pt-BR" baseline="0" dirty="0" smtClean="0"/>
                        <a:t> Máximo (54%) art.20 LRF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62.912.266,77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65.108.194,75</a:t>
                      </a:r>
                      <a:endParaRPr lang="pt-BR" sz="1600" dirty="0"/>
                    </a:p>
                  </a:txBody>
                  <a:tcPr anchor="ctr"/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pt-BR" dirty="0" smtClean="0"/>
                        <a:t>Limite Prudencial (51,30%) art. 22 LRF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59.766.652,43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61.852.785,01</a:t>
                      </a:r>
                      <a:endParaRPr lang="pt-BR" sz="1600" dirty="0"/>
                    </a:p>
                  </a:txBody>
                  <a:tcPr anchor="ctr"/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pt-BR" dirty="0" smtClean="0"/>
                        <a:t>Gastos</a:t>
                      </a:r>
                      <a:r>
                        <a:rPr lang="pt-BR" baseline="0" dirty="0" smtClean="0"/>
                        <a:t> Pessoal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47.630.689,88</a:t>
                      </a:r>
                      <a:endParaRPr lang="pt-B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dirty="0" smtClean="0"/>
                        <a:t>50.325.399,23</a:t>
                      </a:r>
                      <a:endParaRPr lang="pt-BR" sz="1600" dirty="0"/>
                    </a:p>
                  </a:txBody>
                  <a:tcPr anchor="ctr"/>
                </a:tc>
              </a:tr>
              <a:tr h="5000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Índice</a:t>
                      </a:r>
                      <a:r>
                        <a:rPr lang="pt-BR" baseline="0" dirty="0" smtClean="0"/>
                        <a:t> dos Gastos</a:t>
                      </a:r>
                      <a:endParaRPr lang="pt-BR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40,88%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41,74%</a:t>
                      </a:r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Imagem 4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solidFill>
                  <a:schemeClr val="bg1"/>
                </a:solidFill>
              </a:rPr>
              <a:t>Fonte: SCPI – Sistema de Contabilidade Pública Integrado</a:t>
            </a:r>
            <a:endParaRPr lang="pt-BR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REPASSE AO TERCEIRO SETOR</a:t>
            </a:r>
            <a:endParaRPr lang="pt-BR" dirty="0"/>
          </a:p>
        </p:txBody>
      </p:sp>
      <p:pic>
        <p:nvPicPr>
          <p:cNvPr id="5" name="Imagem 4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44" y="6478809"/>
            <a:ext cx="4334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SCPI – Sistema de Contabilidade Pública Integrado</a:t>
            </a:r>
            <a:endParaRPr lang="pt-BR" sz="1400" dirty="0"/>
          </a:p>
        </p:txBody>
      </p:sp>
      <p:graphicFrame>
        <p:nvGraphicFramePr>
          <p:cNvPr id="8" name="Espaço Reservado para Conteúdo 7"/>
          <p:cNvGraphicFramePr>
            <a:graphicFrameLocks noGrp="1"/>
          </p:cNvGraphicFramePr>
          <p:nvPr>
            <p:ph idx="1"/>
          </p:nvPr>
        </p:nvGraphicFramePr>
        <p:xfrm>
          <a:off x="642910" y="1643050"/>
          <a:ext cx="782957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08863"/>
                <a:gridCol w="2720713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pt-BR" dirty="0" smtClean="0"/>
                        <a:t>ENTIDADES DO TERCEIRO SETOR</a:t>
                      </a:r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Total</a:t>
                      </a:r>
                      <a:r>
                        <a:rPr lang="pt-BR" baseline="0" dirty="0" smtClean="0"/>
                        <a:t> empenhado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6.494.863,53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Total Liquidado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2.162.538,57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Total Pago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2.162.538,57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642910" y="3500438"/>
          <a:ext cx="778674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2098"/>
                <a:gridCol w="2714644"/>
              </a:tblGrid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ENTIDADE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VALOR EMPENHADO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Santa Casa São Vicente de Paulo de Tanabi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4.315.000,00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APAE – </a:t>
                      </a:r>
                      <a:r>
                        <a:rPr lang="pt-BR" dirty="0" err="1" smtClean="0"/>
                        <a:t>Ass.</a:t>
                      </a:r>
                      <a:r>
                        <a:rPr lang="pt-BR" dirty="0" smtClean="0"/>
                        <a:t>de Pais e Amigos dos Excepcionais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478.128,81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Associação Espírita</a:t>
                      </a:r>
                      <a:r>
                        <a:rPr lang="pt-BR" baseline="0" dirty="0" smtClean="0"/>
                        <a:t> Joana D’</a:t>
                      </a:r>
                      <a:r>
                        <a:rPr lang="pt-BR" baseline="0" dirty="0" err="1" smtClean="0"/>
                        <a:t>arc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405.780,39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Lar das Crianças de Tanabi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389.958,00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dirty="0" smtClean="0"/>
                        <a:t>Lar São Vicente de Paulo de Tanabi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dirty="0" smtClean="0"/>
                        <a:t>332.475,22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OBRIGADO PELA ATENÇÃO !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57203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pt-BR" sz="2400" dirty="0" smtClean="0"/>
              <a:t>INFORMAÇÕES</a:t>
            </a:r>
          </a:p>
          <a:p>
            <a:pPr algn="ctr">
              <a:buNone/>
            </a:pPr>
            <a:r>
              <a:rPr lang="pt-BR" sz="2400" dirty="0" smtClean="0"/>
              <a:t>Setor de Contadoria Municipal</a:t>
            </a:r>
          </a:p>
          <a:p>
            <a:pPr algn="ctr">
              <a:buNone/>
            </a:pPr>
            <a:r>
              <a:rPr lang="pt-BR" sz="1400" dirty="0" smtClean="0"/>
              <a:t>Benedito Vieira de Souza</a:t>
            </a:r>
          </a:p>
          <a:p>
            <a:pPr algn="ctr">
              <a:buNone/>
            </a:pPr>
            <a:r>
              <a:rPr lang="pt-BR" sz="1400" dirty="0" smtClean="0"/>
              <a:t>José Eugênio </a:t>
            </a:r>
            <a:r>
              <a:rPr lang="pt-BR" sz="1400" dirty="0" err="1" smtClean="0"/>
              <a:t>Roveda</a:t>
            </a:r>
            <a:endParaRPr lang="pt-BR" sz="1400" dirty="0" smtClean="0"/>
          </a:p>
          <a:p>
            <a:pPr algn="ctr">
              <a:buNone/>
            </a:pPr>
            <a:endParaRPr lang="pt-BR" sz="1600" dirty="0" smtClean="0"/>
          </a:p>
          <a:p>
            <a:pPr algn="ctr">
              <a:buNone/>
            </a:pPr>
            <a:r>
              <a:rPr lang="pt-BR" sz="2400" dirty="0" smtClean="0"/>
              <a:t>Controle Interno</a:t>
            </a:r>
          </a:p>
          <a:p>
            <a:pPr algn="ctr">
              <a:buNone/>
            </a:pPr>
            <a:r>
              <a:rPr lang="pt-BR" sz="1400" dirty="0" err="1" smtClean="0"/>
              <a:t>Nideval</a:t>
            </a:r>
            <a:r>
              <a:rPr lang="pt-BR" sz="1400" dirty="0" smtClean="0"/>
              <a:t> César </a:t>
            </a:r>
            <a:r>
              <a:rPr lang="pt-BR" sz="1400" dirty="0" err="1" smtClean="0"/>
              <a:t>Roveran</a:t>
            </a:r>
            <a:endParaRPr lang="pt-BR" sz="1400" dirty="0" smtClean="0"/>
          </a:p>
          <a:p>
            <a:pPr algn="ctr">
              <a:buNone/>
            </a:pPr>
            <a:endParaRPr lang="pt-BR" sz="1400" dirty="0" smtClean="0"/>
          </a:p>
          <a:p>
            <a:pPr algn="ctr">
              <a:buNone/>
            </a:pPr>
            <a:r>
              <a:rPr lang="pt-BR" sz="2400" dirty="0" smtClean="0"/>
              <a:t>Prefeitura do Município de Tanabi</a:t>
            </a:r>
          </a:p>
          <a:p>
            <a:pPr algn="ctr">
              <a:buNone/>
            </a:pPr>
            <a:r>
              <a:rPr lang="pt-BR" sz="1400" dirty="0" smtClean="0"/>
              <a:t>Alexandre Silveira </a:t>
            </a:r>
            <a:r>
              <a:rPr lang="pt-BR" sz="1400" smtClean="0"/>
              <a:t>Bertolini</a:t>
            </a:r>
            <a:endParaRPr lang="pt-BR" sz="1400" dirty="0" smtClean="0"/>
          </a:p>
          <a:p>
            <a:pPr algn="ctr">
              <a:buNone/>
            </a:pPr>
            <a:r>
              <a:rPr lang="pt-BR" sz="1400" dirty="0" smtClean="0"/>
              <a:t>Prefeito Municipal </a:t>
            </a:r>
          </a:p>
          <a:p>
            <a:pPr algn="ctr">
              <a:buNone/>
            </a:pPr>
            <a:r>
              <a:rPr lang="pt-BR" sz="2400" dirty="0" smtClean="0"/>
              <a:t>Porta da Transparência</a:t>
            </a:r>
          </a:p>
          <a:p>
            <a:pPr algn="ctr">
              <a:buNone/>
            </a:pPr>
            <a:r>
              <a:rPr lang="pt-BR" sz="2400" dirty="0" err="1" smtClean="0"/>
              <a:t>tanabi</a:t>
            </a:r>
            <a:r>
              <a:rPr lang="pt-BR" sz="2400" dirty="0" smtClean="0"/>
              <a:t>.</a:t>
            </a:r>
            <a:r>
              <a:rPr lang="pt-BR" sz="2400" dirty="0" err="1" smtClean="0"/>
              <a:t>sp</a:t>
            </a:r>
            <a:r>
              <a:rPr lang="pt-BR" sz="2400" dirty="0" smtClean="0"/>
              <a:t>.</a:t>
            </a:r>
            <a:r>
              <a:rPr lang="pt-BR" sz="2400" dirty="0" err="1" smtClean="0"/>
              <a:t>gov.br</a:t>
            </a:r>
            <a:endParaRPr lang="pt-BR" sz="2400" dirty="0" smtClean="0"/>
          </a:p>
        </p:txBody>
      </p:sp>
      <p:pic>
        <p:nvPicPr>
          <p:cNvPr id="4" name="Imagem 3" descr="LogoTanabi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3492" y="6202623"/>
            <a:ext cx="2400508" cy="655377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1159</TotalTime>
  <Words>558</Words>
  <Application>Microsoft Office PowerPoint</Application>
  <PresentationFormat>Apresentação na tela (4:3)</PresentationFormat>
  <Paragraphs>153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PREFEITURA DO MUNICÍPIO DE TANABI</vt:lpstr>
      <vt:lpstr>BASE LEGAL</vt:lpstr>
      <vt:lpstr>GESTÃO ORÇAMENTÁRIA</vt:lpstr>
      <vt:lpstr>GESTÃO ORÇAMENTÁRIA</vt:lpstr>
      <vt:lpstr>RECURSOS APLICADOS EM EDUCAÇÃO</vt:lpstr>
      <vt:lpstr>RECURSOS APLICADOS EM EDUCAÇÃO</vt:lpstr>
      <vt:lpstr>APLICAÇÃO DOS RECURSOS PRÓPRIOS EM SAÚDE</vt:lpstr>
      <vt:lpstr>APLICAÇÃO DOS RECURSOS PRÓPRIOS EM SAÚDE</vt:lpstr>
      <vt:lpstr>DESPESAS DOS GASTOS COM PESSOAL</vt:lpstr>
      <vt:lpstr>REPASSE AO TERCEIRO SETOR</vt:lpstr>
      <vt:lpstr>OBRIGADO PELA ATENÇÃO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INSTRUMENTO DE PLANEJAMENTO</dc:title>
  <dc:creator>NCR</dc:creator>
  <cp:lastModifiedBy>PM-Info</cp:lastModifiedBy>
  <cp:revision>115</cp:revision>
  <dcterms:created xsi:type="dcterms:W3CDTF">2022-04-26T00:38:31Z</dcterms:created>
  <dcterms:modified xsi:type="dcterms:W3CDTF">2023-05-23T12:57:10Z</dcterms:modified>
</cp:coreProperties>
</file>